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3" r:id="rId8"/>
    <p:sldId id="274" r:id="rId9"/>
    <p:sldId id="275" r:id="rId10"/>
    <p:sldId id="276" r:id="rId11"/>
    <p:sldId id="277" r:id="rId12"/>
    <p:sldId id="262" r:id="rId13"/>
    <p:sldId id="263" r:id="rId14"/>
    <p:sldId id="264" r:id="rId15"/>
    <p:sldId id="265" r:id="rId16"/>
    <p:sldId id="266" r:id="rId17"/>
    <p:sldId id="267" r:id="rId18"/>
    <p:sldId id="268" r:id="rId19"/>
    <p:sldId id="269" r:id="rId20"/>
    <p:sldId id="270" r:id="rId21"/>
    <p:sldId id="271" r:id="rId22"/>
    <p:sldId id="272"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10824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242042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188709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94945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421110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253313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54487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226303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335193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184560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89262E-0959-443F-AC8C-A625F08EB40D}" type="datetimeFigureOut">
              <a:rPr kumimoji="1" lang="ja-JP" altLang="en-US" smtClean="0"/>
              <a:t>2012/12/23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301670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9262E-0959-443F-AC8C-A625F08EB40D}" type="datetimeFigureOut">
              <a:rPr kumimoji="1" lang="ja-JP" altLang="en-US" smtClean="0"/>
              <a:t>2012/12/23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CF7EA-8549-4E82-96D1-949FB2DEB0C7}" type="slidenum">
              <a:rPr kumimoji="1" lang="ja-JP" altLang="en-US" smtClean="0"/>
              <a:t>‹#›</a:t>
            </a:fld>
            <a:endParaRPr kumimoji="1" lang="ja-JP" altLang="en-US"/>
          </a:p>
        </p:txBody>
      </p:sp>
    </p:spTree>
    <p:extLst>
      <p:ext uri="{BB962C8B-B14F-4D97-AF65-F5344CB8AC3E}">
        <p14:creationId xmlns:p14="http://schemas.microsoft.com/office/powerpoint/2010/main" val="23640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130425"/>
            <a:ext cx="8280920" cy="1470025"/>
          </a:xfrm>
        </p:spPr>
        <p:txBody>
          <a:bodyPr>
            <a:normAutofit/>
          </a:bodyPr>
          <a:lstStyle/>
          <a:p>
            <a:r>
              <a:rPr kumimoji="1" lang="en-US" altLang="ja-JP" sz="3200" dirty="0" smtClean="0"/>
              <a:t>Parkinsonism: onset, progression and mortality</a:t>
            </a:r>
            <a:endParaRPr kumimoji="1" lang="ja-JP" altLang="en-US" sz="3200" dirty="0"/>
          </a:p>
        </p:txBody>
      </p:sp>
      <p:sp>
        <p:nvSpPr>
          <p:cNvPr id="3" name="サブタイトル 2"/>
          <p:cNvSpPr>
            <a:spLocks noGrp="1"/>
          </p:cNvSpPr>
          <p:nvPr>
            <p:ph type="subTitle" idx="1"/>
          </p:nvPr>
        </p:nvSpPr>
        <p:spPr>
          <a:xfrm>
            <a:off x="4644008" y="4844752"/>
            <a:ext cx="4104456" cy="1752600"/>
          </a:xfrm>
        </p:spPr>
        <p:txBody>
          <a:bodyPr/>
          <a:lstStyle/>
          <a:p>
            <a:r>
              <a:rPr kumimoji="1" lang="en-US" altLang="ja-JP" dirty="0" smtClean="0"/>
              <a:t>Margaret M. </a:t>
            </a:r>
            <a:r>
              <a:rPr kumimoji="1" lang="en-US" altLang="ja-JP" dirty="0" err="1" smtClean="0"/>
              <a:t>Hoehn</a:t>
            </a:r>
            <a:endParaRPr kumimoji="1" lang="en-US" altLang="ja-JP" dirty="0" smtClean="0"/>
          </a:p>
          <a:p>
            <a:r>
              <a:rPr lang="en-US" altLang="ja-JP" dirty="0" smtClean="0"/>
              <a:t>Melvin D. </a:t>
            </a:r>
            <a:r>
              <a:rPr lang="en-US" altLang="ja-JP" dirty="0" err="1" smtClean="0"/>
              <a:t>Yahr</a:t>
            </a:r>
            <a:endParaRPr kumimoji="1" lang="ja-JP" altLang="en-US" dirty="0"/>
          </a:p>
        </p:txBody>
      </p:sp>
      <p:sp>
        <p:nvSpPr>
          <p:cNvPr id="4" name="テキスト ボックス 3"/>
          <p:cNvSpPr txBox="1"/>
          <p:nvPr/>
        </p:nvSpPr>
        <p:spPr>
          <a:xfrm>
            <a:off x="5652120" y="327773"/>
            <a:ext cx="3244799" cy="369332"/>
          </a:xfrm>
          <a:prstGeom prst="rect">
            <a:avLst/>
          </a:prstGeom>
          <a:noFill/>
        </p:spPr>
        <p:txBody>
          <a:bodyPr wrap="none" rtlCol="0">
            <a:spAutoFit/>
          </a:bodyPr>
          <a:lstStyle/>
          <a:p>
            <a:r>
              <a:rPr kumimoji="1" lang="ja-JP" altLang="en-US" dirty="0" smtClean="0"/>
              <a:t>第 </a:t>
            </a:r>
            <a:r>
              <a:rPr kumimoji="1" lang="en-US" altLang="ja-JP" dirty="0" smtClean="0"/>
              <a:t>2</a:t>
            </a:r>
            <a:r>
              <a:rPr kumimoji="1" lang="ja-JP" altLang="en-US" dirty="0" smtClean="0"/>
              <a:t>回 </a:t>
            </a:r>
            <a:r>
              <a:rPr kumimoji="1" lang="en-US" altLang="ja-JP" dirty="0" smtClean="0"/>
              <a:t>Journal club (2012.12.21)</a:t>
            </a:r>
            <a:endParaRPr kumimoji="1" lang="ja-JP" altLang="en-US" dirty="0"/>
          </a:p>
        </p:txBody>
      </p:sp>
      <p:sp>
        <p:nvSpPr>
          <p:cNvPr id="5" name="テキスト ボックス 4"/>
          <p:cNvSpPr txBox="1"/>
          <p:nvPr/>
        </p:nvSpPr>
        <p:spPr>
          <a:xfrm>
            <a:off x="5799385" y="6228020"/>
            <a:ext cx="2805063" cy="369332"/>
          </a:xfrm>
          <a:prstGeom prst="rect">
            <a:avLst/>
          </a:prstGeom>
          <a:noFill/>
        </p:spPr>
        <p:txBody>
          <a:bodyPr wrap="none" rtlCol="0">
            <a:spAutoFit/>
          </a:bodyPr>
          <a:lstStyle/>
          <a:p>
            <a:r>
              <a:rPr kumimoji="1" lang="en-US" altLang="ja-JP" dirty="0" smtClean="0"/>
              <a:t>Neurology 17:427-442,1967</a:t>
            </a:r>
            <a:endParaRPr kumimoji="1" lang="ja-JP" altLang="en-US" dirty="0"/>
          </a:p>
        </p:txBody>
      </p:sp>
    </p:spTree>
    <p:extLst>
      <p:ext uri="{BB962C8B-B14F-4D97-AF65-F5344CB8AC3E}">
        <p14:creationId xmlns:p14="http://schemas.microsoft.com/office/powerpoint/2010/main" val="303935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Degree of </a:t>
            </a:r>
            <a:r>
              <a:rPr lang="en-US" altLang="ja-JP" dirty="0" smtClean="0"/>
              <a:t>disability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Stage IV: Fully developed, severely disabling disease; the patient is still able to walk and stand unassisted but is markedly incapacitated.</a:t>
            </a:r>
            <a:endParaRPr kumimoji="1" lang="ja-JP" altLang="en-US" dirty="0"/>
          </a:p>
        </p:txBody>
      </p:sp>
      <p:sp>
        <p:nvSpPr>
          <p:cNvPr id="4" name="テキスト ボックス 3"/>
          <p:cNvSpPr txBox="1"/>
          <p:nvPr/>
        </p:nvSpPr>
        <p:spPr>
          <a:xfrm>
            <a:off x="827584" y="3356992"/>
            <a:ext cx="8136904" cy="923330"/>
          </a:xfrm>
          <a:prstGeom prst="rect">
            <a:avLst/>
          </a:prstGeom>
          <a:noFill/>
        </p:spPr>
        <p:txBody>
          <a:bodyPr wrap="square" rtlCol="0">
            <a:spAutoFit/>
          </a:bodyPr>
          <a:lstStyle/>
          <a:p>
            <a:r>
              <a:rPr kumimoji="1" lang="ja-JP" altLang="en-US" b="1" dirty="0" smtClean="0"/>
              <a:t>十分に進行しており、高度の障害をもたらす。患者はまだ歩くことは可能で支えなしで立つことはできるが、自力での生活</a:t>
            </a:r>
            <a:r>
              <a:rPr lang="ja-JP" altLang="en-US" b="1" dirty="0" smtClean="0"/>
              <a:t>は困難である。</a:t>
            </a:r>
            <a:endParaRPr kumimoji="1" lang="en-US" altLang="ja-JP" b="1" dirty="0" smtClean="0"/>
          </a:p>
          <a:p>
            <a:endParaRPr lang="en-US" altLang="ja-JP" b="1" dirty="0"/>
          </a:p>
        </p:txBody>
      </p:sp>
    </p:spTree>
    <p:extLst>
      <p:ext uri="{BB962C8B-B14F-4D97-AF65-F5344CB8AC3E}">
        <p14:creationId xmlns:p14="http://schemas.microsoft.com/office/powerpoint/2010/main" val="380110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Degree of </a:t>
            </a:r>
            <a:r>
              <a:rPr lang="en-US" altLang="ja-JP" dirty="0" smtClean="0"/>
              <a:t>disability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Stage V:Confinement to bed or wheelchair unless aided.</a:t>
            </a:r>
            <a:endParaRPr kumimoji="1" lang="ja-JP" altLang="en-US" dirty="0"/>
          </a:p>
        </p:txBody>
      </p:sp>
      <p:sp>
        <p:nvSpPr>
          <p:cNvPr id="4" name="テキスト ボックス 3"/>
          <p:cNvSpPr txBox="1"/>
          <p:nvPr/>
        </p:nvSpPr>
        <p:spPr>
          <a:xfrm>
            <a:off x="827584" y="2852936"/>
            <a:ext cx="8136904" cy="369332"/>
          </a:xfrm>
          <a:prstGeom prst="rect">
            <a:avLst/>
          </a:prstGeom>
          <a:noFill/>
        </p:spPr>
        <p:txBody>
          <a:bodyPr wrap="square" rtlCol="0">
            <a:spAutoFit/>
          </a:bodyPr>
          <a:lstStyle/>
          <a:p>
            <a:r>
              <a:rPr lang="ja-JP" altLang="en-US" b="1" dirty="0" smtClean="0"/>
              <a:t>ベッド上生活、ないし介助で車椅子。</a:t>
            </a:r>
            <a:endParaRPr lang="en-US" altLang="ja-JP" b="1" dirty="0"/>
          </a:p>
        </p:txBody>
      </p:sp>
    </p:spTree>
    <p:extLst>
      <p:ext uri="{BB962C8B-B14F-4D97-AF65-F5344CB8AC3E}">
        <p14:creationId xmlns:p14="http://schemas.microsoft.com/office/powerpoint/2010/main" val="3272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98776" y="186624"/>
            <a:ext cx="8952608" cy="281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67544" y="3140968"/>
            <a:ext cx="7992888" cy="1754326"/>
          </a:xfrm>
          <a:prstGeom prst="rect">
            <a:avLst/>
          </a:prstGeom>
          <a:noFill/>
        </p:spPr>
        <p:txBody>
          <a:bodyPr wrap="square" rtlCol="0">
            <a:spAutoFit/>
          </a:bodyPr>
          <a:lstStyle/>
          <a:p>
            <a:r>
              <a:rPr lang="en-US" altLang="ja-JP" b="1" dirty="0" smtClean="0"/>
              <a:t>1963</a:t>
            </a:r>
            <a:r>
              <a:rPr lang="ja-JP" altLang="en-US" b="1" dirty="0" smtClean="0"/>
              <a:t>～</a:t>
            </a:r>
            <a:r>
              <a:rPr lang="en-US" altLang="ja-JP" b="1" dirty="0" smtClean="0"/>
              <a:t>1964</a:t>
            </a:r>
            <a:r>
              <a:rPr lang="ja-JP" altLang="en-US" b="1" dirty="0" smtClean="0"/>
              <a:t>年に調査した</a:t>
            </a:r>
            <a:r>
              <a:rPr lang="en-US" altLang="ja-JP" b="1" dirty="0"/>
              <a:t> </a:t>
            </a:r>
            <a:r>
              <a:rPr lang="en-US" altLang="ja-JP" b="1" dirty="0" smtClean="0"/>
              <a:t>183</a:t>
            </a:r>
            <a:r>
              <a:rPr lang="ja-JP" altLang="en-US" b="1" dirty="0" smtClean="0"/>
              <a:t>名の </a:t>
            </a:r>
            <a:r>
              <a:rPr lang="en-US" altLang="ja-JP" b="1" dirty="0" smtClean="0"/>
              <a:t>stage</a:t>
            </a:r>
            <a:r>
              <a:rPr lang="ja-JP" altLang="en-US" b="1" dirty="0" smtClean="0"/>
              <a:t>内訳。</a:t>
            </a:r>
            <a:endParaRPr lang="en-US" altLang="ja-JP" b="1" dirty="0" smtClean="0"/>
          </a:p>
          <a:p>
            <a:r>
              <a:rPr kumimoji="1" lang="en-US" altLang="ja-JP" b="1" dirty="0" smtClean="0"/>
              <a:t>4</a:t>
            </a:r>
            <a:r>
              <a:rPr kumimoji="1" lang="ja-JP" altLang="en-US" b="1" dirty="0" smtClean="0"/>
              <a:t>分の</a:t>
            </a:r>
            <a:r>
              <a:rPr lang="en-US" altLang="ja-JP" b="1" dirty="0" smtClean="0"/>
              <a:t> 3</a:t>
            </a:r>
            <a:r>
              <a:rPr lang="ja-JP" altLang="en-US" b="1" dirty="0" smtClean="0"/>
              <a:t>の患者は、</a:t>
            </a:r>
            <a:r>
              <a:rPr lang="en-US" altLang="ja-JP" b="1" dirty="0" smtClean="0"/>
              <a:t>stage  II</a:t>
            </a:r>
            <a:r>
              <a:rPr lang="ja-JP" altLang="en-US" b="1" dirty="0" smtClean="0"/>
              <a:t>～</a:t>
            </a:r>
            <a:r>
              <a:rPr lang="en-US" altLang="ja-JP" b="1" dirty="0" smtClean="0"/>
              <a:t>IV</a:t>
            </a:r>
            <a:r>
              <a:rPr lang="ja-JP" altLang="en-US" b="1" dirty="0" smtClean="0"/>
              <a:t>に、均等に分かれていた。</a:t>
            </a:r>
            <a:endParaRPr lang="en-US" altLang="ja-JP" b="1" dirty="0" smtClean="0"/>
          </a:p>
          <a:p>
            <a:r>
              <a:rPr lang="en-US" altLang="ja-JP" b="1" dirty="0" smtClean="0"/>
              <a:t>Stage I</a:t>
            </a:r>
            <a:r>
              <a:rPr lang="ja-JP" altLang="en-US" b="1" dirty="0" smtClean="0"/>
              <a:t>はやや少なく、</a:t>
            </a:r>
            <a:r>
              <a:rPr lang="en-US" altLang="ja-JP" b="1" dirty="0" smtClean="0"/>
              <a:t>Stage V</a:t>
            </a:r>
            <a:r>
              <a:rPr lang="ja-JP" altLang="en-US" b="1" dirty="0" smtClean="0"/>
              <a:t>は一握りだった。</a:t>
            </a:r>
            <a:endParaRPr lang="en-US" altLang="ja-JP" b="1" dirty="0" smtClean="0"/>
          </a:p>
          <a:p>
            <a:endParaRPr kumimoji="1" lang="en-US" altLang="ja-JP" b="1" dirty="0"/>
          </a:p>
          <a:p>
            <a:r>
              <a:rPr lang="en-US" altLang="ja-JP" b="1" dirty="0" smtClean="0"/>
              <a:t>Stage</a:t>
            </a:r>
            <a:r>
              <a:rPr lang="ja-JP" altLang="en-US" b="1" dirty="0" smtClean="0"/>
              <a:t>が上がるほど、罹病期間は長い傾向にあるが、それぞれの </a:t>
            </a:r>
            <a:r>
              <a:rPr lang="en-US" altLang="ja-JP" b="1" dirty="0" smtClean="0"/>
              <a:t>stage</a:t>
            </a:r>
            <a:r>
              <a:rPr lang="ja-JP" altLang="en-US" b="1" dirty="0" smtClean="0"/>
              <a:t>でかなりのばらつきがある。</a:t>
            </a:r>
            <a:endParaRPr lang="en-US" altLang="ja-JP" b="1" dirty="0" smtClean="0"/>
          </a:p>
        </p:txBody>
      </p:sp>
    </p:spTree>
    <p:extLst>
      <p:ext uri="{BB962C8B-B14F-4D97-AF65-F5344CB8AC3E}">
        <p14:creationId xmlns:p14="http://schemas.microsoft.com/office/powerpoint/2010/main" val="297614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7" y="116632"/>
            <a:ext cx="8892479" cy="30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67544" y="3330858"/>
            <a:ext cx="7992888" cy="1754326"/>
          </a:xfrm>
          <a:prstGeom prst="rect">
            <a:avLst/>
          </a:prstGeom>
          <a:noFill/>
        </p:spPr>
        <p:txBody>
          <a:bodyPr wrap="square" rtlCol="0">
            <a:spAutoFit/>
          </a:bodyPr>
          <a:lstStyle/>
          <a:p>
            <a:r>
              <a:rPr lang="ja-JP" altLang="en-US" b="1" dirty="0" smtClean="0"/>
              <a:t>死亡ないし高度</a:t>
            </a:r>
            <a:r>
              <a:rPr lang="ja-JP" altLang="en-US" b="1" dirty="0"/>
              <a:t>の障害 </a:t>
            </a:r>
            <a:r>
              <a:rPr lang="en-US" altLang="ja-JP" b="1" dirty="0"/>
              <a:t>(Stage IV</a:t>
            </a:r>
            <a:r>
              <a:rPr lang="ja-JP" altLang="en-US" b="1" dirty="0"/>
              <a:t>～</a:t>
            </a:r>
            <a:r>
              <a:rPr lang="en-US" altLang="ja-JP" b="1" dirty="0"/>
              <a:t>V) </a:t>
            </a:r>
            <a:r>
              <a:rPr lang="ja-JP" altLang="en-US" b="1" dirty="0"/>
              <a:t>を伴っている割合</a:t>
            </a:r>
            <a:r>
              <a:rPr lang="ja-JP" altLang="en-US" b="1" dirty="0" smtClean="0"/>
              <a:t>。初診が発症 </a:t>
            </a:r>
            <a:r>
              <a:rPr lang="en-US" altLang="ja-JP" b="1" dirty="0" smtClean="0"/>
              <a:t>2</a:t>
            </a:r>
            <a:r>
              <a:rPr lang="ja-JP" altLang="en-US" b="1" dirty="0" smtClean="0"/>
              <a:t>年以内のパーキンソン患者を</a:t>
            </a:r>
            <a:r>
              <a:rPr lang="ja-JP" altLang="en-US" b="1" dirty="0" smtClean="0"/>
              <a:t>調べた。</a:t>
            </a:r>
            <a:endParaRPr lang="en-US" altLang="ja-JP" b="1" dirty="0" smtClean="0"/>
          </a:p>
          <a:p>
            <a:endParaRPr lang="en-US" altLang="ja-JP" b="1" dirty="0" smtClean="0"/>
          </a:p>
          <a:p>
            <a:r>
              <a:rPr lang="ja-JP" altLang="en-US" b="1" dirty="0" smtClean="0"/>
              <a:t>初診が </a:t>
            </a:r>
            <a:r>
              <a:rPr lang="en-US" altLang="ja-JP" b="1" dirty="0" smtClean="0"/>
              <a:t>1960</a:t>
            </a:r>
            <a:r>
              <a:rPr lang="ja-JP" altLang="en-US" b="1" dirty="0" smtClean="0"/>
              <a:t>～</a:t>
            </a:r>
            <a:r>
              <a:rPr lang="en-US" altLang="ja-JP" b="1" dirty="0" smtClean="0"/>
              <a:t>1964</a:t>
            </a:r>
            <a:r>
              <a:rPr lang="ja-JP" altLang="en-US" b="1" dirty="0" smtClean="0"/>
              <a:t>年の</a:t>
            </a:r>
            <a:r>
              <a:rPr lang="ja-JP" altLang="en-US" b="1" dirty="0" smtClean="0"/>
              <a:t>患者</a:t>
            </a:r>
            <a:r>
              <a:rPr lang="ja-JP" altLang="en-US" b="1" dirty="0"/>
              <a:t>では</a:t>
            </a:r>
            <a:r>
              <a:rPr lang="ja-JP" altLang="en-US" b="1" dirty="0" smtClean="0"/>
              <a:t>、約 </a:t>
            </a:r>
            <a:r>
              <a:rPr lang="en-US" altLang="ja-JP" b="1" dirty="0" smtClean="0"/>
              <a:t>4</a:t>
            </a:r>
            <a:r>
              <a:rPr lang="ja-JP" altLang="en-US" b="1" dirty="0" smtClean="0"/>
              <a:t>分の </a:t>
            </a:r>
            <a:r>
              <a:rPr lang="en-US" altLang="ja-JP" b="1" dirty="0" smtClean="0"/>
              <a:t>1</a:t>
            </a:r>
            <a:r>
              <a:rPr lang="ja-JP" altLang="en-US" b="1" dirty="0" smtClean="0"/>
              <a:t>が死亡したか、ないし高度の障害を呈した。この割合は</a:t>
            </a:r>
            <a:r>
              <a:rPr lang="ja-JP" altLang="en-US" b="1" dirty="0" smtClean="0"/>
              <a:t>、初診が </a:t>
            </a:r>
            <a:r>
              <a:rPr lang="en-US" altLang="ja-JP" b="1" dirty="0" smtClean="0"/>
              <a:t>1955</a:t>
            </a:r>
            <a:r>
              <a:rPr lang="ja-JP" altLang="en-US" b="1" dirty="0" smtClean="0"/>
              <a:t>～</a:t>
            </a:r>
            <a:r>
              <a:rPr lang="en-US" altLang="ja-JP" b="1" dirty="0" smtClean="0"/>
              <a:t>1959</a:t>
            </a:r>
            <a:r>
              <a:rPr lang="ja-JP" altLang="en-US" b="1" dirty="0" smtClean="0"/>
              <a:t>年の患者では </a:t>
            </a:r>
            <a:r>
              <a:rPr lang="en-US" altLang="ja-JP" b="1" dirty="0" smtClean="0"/>
              <a:t>60%</a:t>
            </a:r>
            <a:r>
              <a:rPr lang="ja-JP" altLang="en-US" b="1" dirty="0" err="1" smtClean="0"/>
              <a:t>まで</a:t>
            </a:r>
            <a:r>
              <a:rPr lang="ja-JP" altLang="en-US" b="1" dirty="0" smtClean="0"/>
              <a:t>上昇し</a:t>
            </a:r>
            <a:r>
              <a:rPr lang="ja-JP" altLang="en-US" b="1" dirty="0" smtClean="0"/>
              <a:t>、</a:t>
            </a:r>
            <a:r>
              <a:rPr lang="ja-JP" altLang="en-US" b="1" dirty="0"/>
              <a:t>初診</a:t>
            </a:r>
            <a:r>
              <a:rPr lang="ja-JP" altLang="en-US" b="1" dirty="0" smtClean="0"/>
              <a:t>が </a:t>
            </a:r>
            <a:r>
              <a:rPr lang="en-US" altLang="ja-JP" b="1" dirty="0" smtClean="0"/>
              <a:t>1950</a:t>
            </a:r>
            <a:r>
              <a:rPr lang="ja-JP" altLang="en-US" b="1" dirty="0" smtClean="0"/>
              <a:t>～</a:t>
            </a:r>
            <a:r>
              <a:rPr lang="en-US" altLang="ja-JP" b="1" dirty="0" smtClean="0"/>
              <a:t>1954</a:t>
            </a:r>
            <a:r>
              <a:rPr lang="ja-JP" altLang="en-US" b="1" dirty="0" smtClean="0"/>
              <a:t>年の患者では</a:t>
            </a:r>
            <a:r>
              <a:rPr lang="ja-JP" altLang="en-US" b="1" dirty="0" smtClean="0"/>
              <a:t>約 </a:t>
            </a:r>
            <a:r>
              <a:rPr lang="en-US" altLang="ja-JP" b="1" dirty="0" smtClean="0"/>
              <a:t>80%</a:t>
            </a:r>
            <a:r>
              <a:rPr lang="ja-JP" altLang="en-US" b="1" dirty="0" err="1" smtClean="0"/>
              <a:t>、</a:t>
            </a:r>
            <a:r>
              <a:rPr lang="ja-JP" altLang="en-US" b="1" dirty="0" smtClean="0"/>
              <a:t>そして </a:t>
            </a:r>
            <a:r>
              <a:rPr lang="ja-JP" altLang="en-US" b="1" dirty="0"/>
              <a:t>初診</a:t>
            </a:r>
            <a:r>
              <a:rPr lang="ja-JP" altLang="en-US" b="1" dirty="0" smtClean="0"/>
              <a:t>が </a:t>
            </a:r>
            <a:r>
              <a:rPr lang="en-US" altLang="ja-JP" b="1" dirty="0" smtClean="0"/>
              <a:t>1949</a:t>
            </a:r>
            <a:r>
              <a:rPr lang="ja-JP" altLang="en-US" b="1" dirty="0" smtClean="0"/>
              <a:t>年</a:t>
            </a:r>
            <a:r>
              <a:rPr lang="ja-JP" altLang="en-US" b="1" dirty="0" smtClean="0"/>
              <a:t>では </a:t>
            </a:r>
            <a:r>
              <a:rPr lang="en-US" altLang="ja-JP" b="1" dirty="0" smtClean="0"/>
              <a:t>90%</a:t>
            </a:r>
            <a:r>
              <a:rPr lang="ja-JP" altLang="en-US" b="1" dirty="0" smtClean="0"/>
              <a:t>となった。</a:t>
            </a:r>
            <a:endParaRPr lang="en-US" altLang="ja-JP" b="1" dirty="0" smtClean="0"/>
          </a:p>
        </p:txBody>
      </p:sp>
      <p:sp>
        <p:nvSpPr>
          <p:cNvPr id="2" name="テキスト ボックス 1"/>
          <p:cNvSpPr txBox="1"/>
          <p:nvPr/>
        </p:nvSpPr>
        <p:spPr>
          <a:xfrm>
            <a:off x="485800" y="5369637"/>
            <a:ext cx="8208912" cy="954107"/>
          </a:xfrm>
          <a:prstGeom prst="rect">
            <a:avLst/>
          </a:prstGeom>
          <a:noFill/>
        </p:spPr>
        <p:txBody>
          <a:bodyPr wrap="square" rtlCol="0">
            <a:spAutoFit/>
          </a:bodyPr>
          <a:lstStyle/>
          <a:p>
            <a:r>
              <a:rPr lang="en-US" altLang="ja-JP" sz="1400" b="1" dirty="0"/>
              <a:t>(※</a:t>
            </a:r>
            <a:r>
              <a:rPr lang="en-US" altLang="ja-JP" sz="1400" b="1" dirty="0" smtClean="0"/>
              <a:t>1967</a:t>
            </a:r>
            <a:r>
              <a:rPr lang="ja-JP" altLang="en-US" sz="1400" b="1" dirty="0" smtClean="0"/>
              <a:t>年</a:t>
            </a:r>
            <a:r>
              <a:rPr lang="ja-JP" altLang="en-US" sz="1400" b="1" dirty="0"/>
              <a:t>の論文なので、例えば </a:t>
            </a:r>
            <a:r>
              <a:rPr lang="en-US" altLang="ja-JP" sz="1400" b="1" dirty="0" smtClean="0"/>
              <a:t>1960</a:t>
            </a:r>
            <a:r>
              <a:rPr lang="ja-JP" altLang="en-US" sz="1400" b="1" dirty="0" smtClean="0"/>
              <a:t>～</a:t>
            </a:r>
            <a:r>
              <a:rPr lang="en-US" altLang="ja-JP" sz="1400" b="1" dirty="0" smtClean="0"/>
              <a:t>1964</a:t>
            </a:r>
            <a:r>
              <a:rPr lang="ja-JP" altLang="en-US" sz="1400" b="1" dirty="0" smtClean="0"/>
              <a:t>年初</a:t>
            </a:r>
            <a:r>
              <a:rPr lang="ja-JP" altLang="en-US" sz="1400" b="1" dirty="0"/>
              <a:t>診だと</a:t>
            </a:r>
            <a:r>
              <a:rPr lang="ja-JP" altLang="en-US" sz="1400" b="1" dirty="0" smtClean="0"/>
              <a:t>、初診から </a:t>
            </a:r>
            <a:r>
              <a:rPr lang="en-US" altLang="ja-JP" sz="1400" b="1" dirty="0" smtClean="0"/>
              <a:t>3</a:t>
            </a:r>
            <a:r>
              <a:rPr lang="ja-JP" altLang="en-US" sz="1400" b="1" dirty="0" smtClean="0"/>
              <a:t>～</a:t>
            </a:r>
            <a:r>
              <a:rPr lang="en-US" altLang="ja-JP" sz="1400" b="1" dirty="0" smtClean="0"/>
              <a:t>7</a:t>
            </a:r>
            <a:r>
              <a:rPr lang="ja-JP" altLang="en-US" sz="1400" b="1" dirty="0" smtClean="0"/>
              <a:t>年経過していることを</a:t>
            </a:r>
            <a:r>
              <a:rPr lang="ja-JP" altLang="en-US" sz="1400" b="1" dirty="0"/>
              <a:t>意味する。初診は発症の </a:t>
            </a:r>
            <a:r>
              <a:rPr lang="en-US" altLang="ja-JP" sz="1400" b="1" dirty="0"/>
              <a:t>2</a:t>
            </a:r>
            <a:r>
              <a:rPr lang="ja-JP" altLang="en-US" sz="1400" b="1" dirty="0"/>
              <a:t>年以内なので、発症は </a:t>
            </a:r>
            <a:r>
              <a:rPr lang="en-US" altLang="ja-JP" sz="1400" b="1" dirty="0" smtClean="0"/>
              <a:t>3</a:t>
            </a:r>
            <a:r>
              <a:rPr lang="ja-JP" altLang="en-US" sz="1400" b="1" dirty="0" smtClean="0"/>
              <a:t>～</a:t>
            </a:r>
            <a:r>
              <a:rPr lang="en-US" altLang="ja-JP" sz="1400" b="1" dirty="0" smtClean="0"/>
              <a:t>9</a:t>
            </a:r>
            <a:r>
              <a:rPr lang="ja-JP" altLang="en-US" sz="1400" b="1" dirty="0" smtClean="0"/>
              <a:t>年前と</a:t>
            </a:r>
            <a:r>
              <a:rPr lang="ja-JP" altLang="en-US" sz="1400" b="1" dirty="0"/>
              <a:t>なる</a:t>
            </a:r>
            <a:r>
              <a:rPr lang="ja-JP" altLang="en-US" sz="1400" b="1" dirty="0" smtClean="0"/>
              <a:t>。</a:t>
            </a:r>
            <a:r>
              <a:rPr lang="ja-JP" altLang="en-US" sz="1400" b="1" dirty="0"/>
              <a:t>このように分類することにより、罹病</a:t>
            </a:r>
            <a:r>
              <a:rPr lang="ja-JP" altLang="en-US" sz="1400" b="1" dirty="0" smtClean="0"/>
              <a:t>期間と経過の関係を調べることができる。ただし、論文の冒頭に、一部は </a:t>
            </a:r>
            <a:r>
              <a:rPr lang="en-US" altLang="ja-JP" sz="1400" b="1" dirty="0" smtClean="0"/>
              <a:t>1965</a:t>
            </a:r>
            <a:r>
              <a:rPr lang="ja-JP" altLang="en-US" sz="1400" b="1" dirty="0" smtClean="0"/>
              <a:t>年の第 </a:t>
            </a:r>
            <a:r>
              <a:rPr lang="en-US" altLang="ja-JP" sz="1400" b="1" dirty="0" smtClean="0"/>
              <a:t>17</a:t>
            </a:r>
            <a:r>
              <a:rPr lang="ja-JP" altLang="en-US" sz="1400" b="1" dirty="0" smtClean="0"/>
              <a:t>回 </a:t>
            </a:r>
            <a:r>
              <a:rPr lang="en-US" altLang="ja-JP" sz="1400" b="1" dirty="0" smtClean="0"/>
              <a:t>AAN</a:t>
            </a:r>
            <a:r>
              <a:rPr lang="ja-JP" altLang="en-US" sz="1400" b="1" dirty="0" smtClean="0"/>
              <a:t>年次総会で発表したと書いて</a:t>
            </a:r>
            <a:r>
              <a:rPr lang="ja-JP" altLang="en-US" sz="1400" b="1" dirty="0"/>
              <a:t>あ</a:t>
            </a:r>
            <a:r>
              <a:rPr lang="ja-JP" altLang="en-US" sz="1400" b="1" dirty="0" smtClean="0"/>
              <a:t>るので、</a:t>
            </a:r>
            <a:r>
              <a:rPr lang="en-US" altLang="ja-JP" sz="1400" b="1" dirty="0" smtClean="0"/>
              <a:t>1965</a:t>
            </a:r>
            <a:r>
              <a:rPr lang="ja-JP" altLang="en-US" sz="1400" b="1" dirty="0" smtClean="0"/>
              <a:t>年に解析したとして考える方が妥当か？</a:t>
            </a:r>
            <a:r>
              <a:rPr lang="en-US" altLang="ja-JP" sz="1400" b="1" dirty="0" smtClean="0"/>
              <a:t>)</a:t>
            </a:r>
            <a:endParaRPr kumimoji="1" lang="ja-JP" altLang="en-US" sz="1400" dirty="0"/>
          </a:p>
        </p:txBody>
      </p:sp>
    </p:spTree>
    <p:extLst>
      <p:ext uri="{BB962C8B-B14F-4D97-AF65-F5344CB8AC3E}">
        <p14:creationId xmlns:p14="http://schemas.microsoft.com/office/powerpoint/2010/main" val="31094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288032" y="116632"/>
            <a:ext cx="8604448" cy="443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67544" y="4771018"/>
            <a:ext cx="7992888" cy="1200329"/>
          </a:xfrm>
          <a:prstGeom prst="rect">
            <a:avLst/>
          </a:prstGeom>
          <a:noFill/>
        </p:spPr>
        <p:txBody>
          <a:bodyPr wrap="square" rtlCol="0">
            <a:spAutoFit/>
          </a:bodyPr>
          <a:lstStyle/>
          <a:p>
            <a:r>
              <a:rPr lang="ja-JP" altLang="en-US" b="1" dirty="0" smtClean="0"/>
              <a:t>発症が若いから予後が良いということはなさそうだった。</a:t>
            </a:r>
            <a:endParaRPr lang="en-US" altLang="ja-JP" b="1" dirty="0" smtClean="0"/>
          </a:p>
          <a:p>
            <a:endParaRPr lang="en-US" altLang="ja-JP" b="1" dirty="0"/>
          </a:p>
          <a:p>
            <a:r>
              <a:rPr lang="ja-JP" altLang="en-US" b="1" dirty="0" smtClean="0"/>
              <a:t>発症から時間が経った症例を見ると、高齢の方が予後が悪く見えるが、これは高齢者の方が余命が短いことと関係していそうだった。</a:t>
            </a:r>
            <a:endParaRPr lang="en-US" altLang="ja-JP" b="1" dirty="0" smtClean="0"/>
          </a:p>
        </p:txBody>
      </p:sp>
    </p:spTree>
    <p:extLst>
      <p:ext uri="{BB962C8B-B14F-4D97-AF65-F5344CB8AC3E}">
        <p14:creationId xmlns:p14="http://schemas.microsoft.com/office/powerpoint/2010/main" val="237955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216024" y="260648"/>
            <a:ext cx="8172400" cy="424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67544" y="4715852"/>
            <a:ext cx="7992888" cy="646331"/>
          </a:xfrm>
          <a:prstGeom prst="rect">
            <a:avLst/>
          </a:prstGeom>
          <a:noFill/>
        </p:spPr>
        <p:txBody>
          <a:bodyPr wrap="square" rtlCol="0">
            <a:spAutoFit/>
          </a:bodyPr>
          <a:lstStyle/>
          <a:p>
            <a:r>
              <a:rPr lang="ja-JP" altLang="en-US" b="1" dirty="0" smtClean="0"/>
              <a:t>少なくとも発症 </a:t>
            </a:r>
            <a:r>
              <a:rPr lang="en-US" altLang="ja-JP" b="1" dirty="0" smtClean="0"/>
              <a:t>10</a:t>
            </a:r>
            <a:r>
              <a:rPr lang="ja-JP" altLang="en-US" b="1" dirty="0" smtClean="0"/>
              <a:t>年以内では、振戦で発症した方が、その他の症状で発症するより予後が良さそうであった。</a:t>
            </a:r>
            <a:endParaRPr lang="en-US" altLang="ja-JP" b="1" dirty="0" smtClean="0"/>
          </a:p>
        </p:txBody>
      </p:sp>
    </p:spTree>
    <p:extLst>
      <p:ext uri="{BB962C8B-B14F-4D97-AF65-F5344CB8AC3E}">
        <p14:creationId xmlns:p14="http://schemas.microsoft.com/office/powerpoint/2010/main" val="1140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44624"/>
            <a:ext cx="9036496" cy="315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67544" y="3429000"/>
            <a:ext cx="7992888" cy="923330"/>
          </a:xfrm>
          <a:prstGeom prst="rect">
            <a:avLst/>
          </a:prstGeom>
          <a:noFill/>
        </p:spPr>
        <p:txBody>
          <a:bodyPr wrap="square" rtlCol="0">
            <a:spAutoFit/>
          </a:bodyPr>
          <a:lstStyle/>
          <a:p>
            <a:r>
              <a:rPr lang="ja-JP" altLang="en-US" b="1" dirty="0" smtClean="0"/>
              <a:t>脳炎後パーキンソニズムの方が、パーキンソン病に比べて若くして亡くなっているが、発症年齢も若いので、パーキンソニズムのタイプが予後に関係しているとは言えない。</a:t>
            </a:r>
            <a:endParaRPr lang="en-US" altLang="ja-JP" b="1" dirty="0" smtClean="0"/>
          </a:p>
        </p:txBody>
      </p:sp>
    </p:spTree>
    <p:extLst>
      <p:ext uri="{BB962C8B-B14F-4D97-AF65-F5344CB8AC3E}">
        <p14:creationId xmlns:p14="http://schemas.microsoft.com/office/powerpoint/2010/main" val="91936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80844"/>
            <a:ext cx="2943979"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203848" y="332656"/>
            <a:ext cx="5112568" cy="646331"/>
          </a:xfrm>
          <a:prstGeom prst="rect">
            <a:avLst/>
          </a:prstGeom>
          <a:noFill/>
        </p:spPr>
        <p:txBody>
          <a:bodyPr wrap="square" rtlCol="0">
            <a:spAutoFit/>
          </a:bodyPr>
          <a:lstStyle/>
          <a:p>
            <a:r>
              <a:rPr lang="ja-JP" altLang="en-US" b="1" dirty="0" smtClean="0"/>
              <a:t>治療の進歩にも関わらず、死亡年齢は </a:t>
            </a:r>
            <a:r>
              <a:rPr lang="en-US" altLang="ja-JP" b="1" dirty="0" smtClean="0"/>
              <a:t>100</a:t>
            </a:r>
            <a:r>
              <a:rPr lang="ja-JP" altLang="en-US" b="1" dirty="0" smtClean="0"/>
              <a:t>年間で変わっていない。</a:t>
            </a:r>
            <a:endParaRPr lang="en-US" altLang="ja-JP" b="1" dirty="0" smtClean="0"/>
          </a:p>
        </p:txBody>
      </p:sp>
    </p:spTree>
    <p:extLst>
      <p:ext uri="{BB962C8B-B14F-4D97-AF65-F5344CB8AC3E}">
        <p14:creationId xmlns:p14="http://schemas.microsoft.com/office/powerpoint/2010/main" val="54708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6725"/>
            <a:ext cx="554355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012160" y="1268760"/>
            <a:ext cx="2880320" cy="1477328"/>
          </a:xfrm>
          <a:prstGeom prst="rect">
            <a:avLst/>
          </a:prstGeom>
          <a:noFill/>
        </p:spPr>
        <p:txBody>
          <a:bodyPr wrap="square" rtlCol="0">
            <a:spAutoFit/>
          </a:bodyPr>
          <a:lstStyle/>
          <a:p>
            <a:r>
              <a:rPr lang="ja-JP" altLang="en-US" b="1" dirty="0" smtClean="0"/>
              <a:t>観察期間内、一般の人口から計算される死亡数の期待値と比べ、パーキンソン病では、約 </a:t>
            </a:r>
            <a:r>
              <a:rPr lang="en-US" altLang="ja-JP" b="1" dirty="0" smtClean="0"/>
              <a:t>3</a:t>
            </a:r>
            <a:r>
              <a:rPr lang="ja-JP" altLang="en-US" b="1" smtClean="0"/>
              <a:t>倍の方が</a:t>
            </a:r>
            <a:r>
              <a:rPr lang="ja-JP" altLang="en-US" b="1" dirty="0" smtClean="0"/>
              <a:t>亡くなった。</a:t>
            </a:r>
            <a:endParaRPr lang="en-US" altLang="ja-JP" b="1" dirty="0" smtClean="0"/>
          </a:p>
        </p:txBody>
      </p:sp>
    </p:spTree>
    <p:extLst>
      <p:ext uri="{BB962C8B-B14F-4D97-AF65-F5344CB8AC3E}">
        <p14:creationId xmlns:p14="http://schemas.microsoft.com/office/powerpoint/2010/main" val="1613875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0" y="47625"/>
            <a:ext cx="9046004" cy="532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012160" y="3873822"/>
            <a:ext cx="2880320" cy="923330"/>
          </a:xfrm>
          <a:prstGeom prst="rect">
            <a:avLst/>
          </a:prstGeom>
          <a:noFill/>
        </p:spPr>
        <p:txBody>
          <a:bodyPr wrap="square" rtlCol="0">
            <a:spAutoFit/>
          </a:bodyPr>
          <a:lstStyle/>
          <a:p>
            <a:r>
              <a:rPr lang="ja-JP" altLang="en-US" b="1" dirty="0" smtClean="0"/>
              <a:t>振戦が初発症状での死亡率の低さは、 </a:t>
            </a:r>
            <a:r>
              <a:rPr lang="en-US" altLang="ja-JP" b="1" dirty="0" smtClean="0"/>
              <a:t>60</a:t>
            </a:r>
            <a:r>
              <a:rPr lang="ja-JP" altLang="en-US" b="1" dirty="0" smtClean="0"/>
              <a:t>歳以下で際立っている。</a:t>
            </a:r>
            <a:endParaRPr lang="en-US" altLang="ja-JP" b="1" dirty="0" smtClean="0"/>
          </a:p>
        </p:txBody>
      </p:sp>
    </p:spTree>
    <p:extLst>
      <p:ext uri="{BB962C8B-B14F-4D97-AF65-F5344CB8AC3E}">
        <p14:creationId xmlns:p14="http://schemas.microsoft.com/office/powerpoint/2010/main" val="159178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18" y="188640"/>
            <a:ext cx="8913378" cy="345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539552" y="3861048"/>
            <a:ext cx="8326318" cy="2862322"/>
          </a:xfrm>
          <a:prstGeom prst="rect">
            <a:avLst/>
          </a:prstGeom>
          <a:noFill/>
        </p:spPr>
        <p:txBody>
          <a:bodyPr wrap="none" rtlCol="0">
            <a:spAutoFit/>
          </a:bodyPr>
          <a:lstStyle/>
          <a:p>
            <a:r>
              <a:rPr lang="ja-JP" altLang="en-US" b="1" dirty="0"/>
              <a:t>今回</a:t>
            </a:r>
            <a:r>
              <a:rPr lang="ja-JP" altLang="en-US" b="1" dirty="0" smtClean="0"/>
              <a:t>のスタディーの内訳。</a:t>
            </a:r>
            <a:endParaRPr lang="en-US" altLang="ja-JP" b="1" dirty="0" smtClean="0"/>
          </a:p>
          <a:p>
            <a:endParaRPr lang="en-US" altLang="ja-JP" b="1" dirty="0" smtClean="0"/>
          </a:p>
          <a:p>
            <a:r>
              <a:rPr kumimoji="1" lang="ja-JP" altLang="en-US" b="1" dirty="0" smtClean="0"/>
              <a:t>パーキンソニズムを呈する疾患を、大きくパーキンソン病</a:t>
            </a:r>
            <a:r>
              <a:rPr lang="ja-JP" altLang="en-US" b="1" dirty="0"/>
              <a:t>と</a:t>
            </a:r>
            <a:r>
              <a:rPr lang="ja-JP" altLang="en-US" b="1" dirty="0" smtClean="0"/>
              <a:t>、</a:t>
            </a:r>
            <a:endParaRPr lang="en-US" altLang="ja-JP" b="1" dirty="0" smtClean="0"/>
          </a:p>
          <a:p>
            <a:r>
              <a:rPr lang="ja-JP" altLang="en-US" b="1" dirty="0" smtClean="0"/>
              <a:t>二次性パーキンソニズムに分けている。</a:t>
            </a:r>
            <a:endParaRPr lang="en-US" altLang="ja-JP" b="1" dirty="0" smtClean="0"/>
          </a:p>
          <a:p>
            <a:endParaRPr lang="en-US" altLang="ja-JP" b="1" dirty="0" smtClean="0"/>
          </a:p>
          <a:p>
            <a:r>
              <a:rPr lang="ja-JP" altLang="en-US" b="1" dirty="0" smtClean="0"/>
              <a:t>パーキンソン病の平均発症年齢は </a:t>
            </a:r>
            <a:r>
              <a:rPr lang="en-US" altLang="ja-JP" b="1" dirty="0" smtClean="0"/>
              <a:t>55.3</a:t>
            </a:r>
            <a:r>
              <a:rPr lang="ja-JP" altLang="en-US" b="1" dirty="0" smtClean="0"/>
              <a:t>歳で、当時知られていた過去の報告と</a:t>
            </a:r>
            <a:endParaRPr lang="en-US" altLang="ja-JP" b="1" dirty="0" smtClean="0"/>
          </a:p>
          <a:p>
            <a:r>
              <a:rPr lang="ja-JP" altLang="en-US" b="1" dirty="0" smtClean="0"/>
              <a:t>ほぼ同様の結果。</a:t>
            </a:r>
            <a:endParaRPr lang="en-US" altLang="ja-JP" b="1" dirty="0" smtClean="0"/>
          </a:p>
          <a:p>
            <a:endParaRPr lang="en-US" altLang="ja-JP" b="1" dirty="0" smtClean="0"/>
          </a:p>
          <a:p>
            <a:r>
              <a:rPr kumimoji="1" lang="en-US" altLang="ja-JP" b="1" dirty="0" smtClean="0"/>
              <a:t>(※</a:t>
            </a:r>
            <a:r>
              <a:rPr kumimoji="1" lang="ja-JP" altLang="en-US" b="1" dirty="0" smtClean="0"/>
              <a:t>この当時、多系統萎縮症や進行性核上性麻痺などは、無視出来るくらい少ないと</a:t>
            </a:r>
            <a:endParaRPr kumimoji="1" lang="en-US" altLang="ja-JP" b="1" dirty="0" smtClean="0"/>
          </a:p>
          <a:p>
            <a:r>
              <a:rPr lang="ja-JP" altLang="en-US" b="1" dirty="0"/>
              <a:t>思われて</a:t>
            </a:r>
            <a:r>
              <a:rPr lang="ja-JP" altLang="en-US" b="1" dirty="0" smtClean="0"/>
              <a:t>いたらしい</a:t>
            </a:r>
            <a:r>
              <a:rPr lang="en-US" altLang="ja-JP" b="1" dirty="0" smtClean="0"/>
              <a:t>)</a:t>
            </a:r>
            <a:endParaRPr kumimoji="1" lang="ja-JP" altLang="en-US" b="1" dirty="0"/>
          </a:p>
        </p:txBody>
      </p:sp>
    </p:spTree>
    <p:extLst>
      <p:ext uri="{BB962C8B-B14F-4D97-AF65-F5344CB8AC3E}">
        <p14:creationId xmlns:p14="http://schemas.microsoft.com/office/powerpoint/2010/main" val="1515752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
            <a:ext cx="2354764"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131840" y="188640"/>
            <a:ext cx="5256584" cy="2585323"/>
          </a:xfrm>
          <a:prstGeom prst="rect">
            <a:avLst/>
          </a:prstGeom>
          <a:noFill/>
        </p:spPr>
        <p:txBody>
          <a:bodyPr wrap="square" rtlCol="0">
            <a:spAutoFit/>
          </a:bodyPr>
          <a:lstStyle/>
          <a:p>
            <a:r>
              <a:rPr lang="ja-JP" altLang="en-US" b="1" dirty="0" smtClean="0"/>
              <a:t>パーキンソン病患者の死因。</a:t>
            </a:r>
            <a:endParaRPr lang="en-US" altLang="ja-JP" b="1" dirty="0" smtClean="0"/>
          </a:p>
          <a:p>
            <a:endParaRPr lang="en-US" altLang="ja-JP" b="1" dirty="0" smtClean="0"/>
          </a:p>
          <a:p>
            <a:r>
              <a:rPr lang="en-US" altLang="ja-JP" b="1" dirty="0" smtClean="0"/>
              <a:t>A</a:t>
            </a:r>
            <a:r>
              <a:rPr lang="ja-JP" altLang="en-US" b="1" dirty="0" smtClean="0"/>
              <a:t>が死亡診断書から。パーキンソニズムが死因となったのは </a:t>
            </a:r>
            <a:r>
              <a:rPr lang="en-US" altLang="ja-JP" b="1" dirty="0" smtClean="0"/>
              <a:t>14.6%</a:t>
            </a:r>
            <a:r>
              <a:rPr lang="ja-JP" altLang="en-US" b="1" dirty="0" smtClean="0"/>
              <a:t>であった。しかし死亡診断書の信頼性が高いとは言えないので、</a:t>
            </a:r>
            <a:r>
              <a:rPr lang="ja-JP" altLang="en-US" b="1" dirty="0"/>
              <a:t>他</a:t>
            </a:r>
            <a:r>
              <a:rPr lang="ja-JP" altLang="en-US" b="1" dirty="0" smtClean="0"/>
              <a:t>の</a:t>
            </a:r>
            <a:r>
              <a:rPr lang="ja-JP" altLang="en-US" b="1" dirty="0"/>
              <a:t>資料</a:t>
            </a:r>
            <a:r>
              <a:rPr lang="ja-JP" altLang="en-US" b="1" dirty="0" smtClean="0"/>
              <a:t>も用いて</a:t>
            </a:r>
            <a:r>
              <a:rPr lang="ja-JP" altLang="en-US" b="1" dirty="0"/>
              <a:t>、</a:t>
            </a:r>
            <a:r>
              <a:rPr lang="ja-JP" altLang="en-US" b="1" dirty="0" smtClean="0"/>
              <a:t>もう少し詳しく調べた。</a:t>
            </a:r>
            <a:endParaRPr lang="en-US" altLang="ja-JP" b="1" dirty="0" smtClean="0"/>
          </a:p>
          <a:p>
            <a:endParaRPr lang="en-US" altLang="ja-JP" b="1" dirty="0"/>
          </a:p>
          <a:p>
            <a:r>
              <a:rPr lang="ja-JP" altLang="en-US" b="1" dirty="0" smtClean="0"/>
              <a:t>その結果が </a:t>
            </a:r>
            <a:r>
              <a:rPr lang="en-US" altLang="ja-JP" b="1" dirty="0" smtClean="0"/>
              <a:t>B</a:t>
            </a:r>
            <a:r>
              <a:rPr lang="ja-JP" altLang="en-US" b="1" dirty="0" smtClean="0"/>
              <a:t>及び </a:t>
            </a:r>
            <a:r>
              <a:rPr lang="en-US" altLang="ja-JP" b="1" dirty="0" smtClean="0"/>
              <a:t>C</a:t>
            </a:r>
            <a:r>
              <a:rPr lang="ja-JP" altLang="en-US" b="1" dirty="0" smtClean="0"/>
              <a:t>である。期間が長い方を </a:t>
            </a:r>
            <a:r>
              <a:rPr lang="en-US" altLang="ja-JP" b="1" dirty="0" smtClean="0"/>
              <a:t>B</a:t>
            </a:r>
            <a:r>
              <a:rPr lang="ja-JP" altLang="en-US" b="1" dirty="0" err="1"/>
              <a:t>、</a:t>
            </a:r>
            <a:r>
              <a:rPr lang="ja-JP" altLang="en-US" b="1" dirty="0" smtClean="0"/>
              <a:t>短い</a:t>
            </a:r>
            <a:r>
              <a:rPr lang="ja-JP" altLang="en-US" b="1" dirty="0"/>
              <a:t>方</a:t>
            </a:r>
            <a:r>
              <a:rPr lang="ja-JP" altLang="en-US" b="1" dirty="0" smtClean="0"/>
              <a:t>を </a:t>
            </a:r>
            <a:r>
              <a:rPr lang="en-US" altLang="ja-JP" b="1" dirty="0" smtClean="0"/>
              <a:t>C</a:t>
            </a:r>
            <a:r>
              <a:rPr lang="ja-JP" altLang="en-US" b="1" dirty="0" smtClean="0"/>
              <a:t>とした。</a:t>
            </a:r>
            <a:endParaRPr lang="en-US" altLang="ja-JP" b="1" dirty="0" smtClean="0"/>
          </a:p>
        </p:txBody>
      </p:sp>
    </p:spTree>
    <p:extLst>
      <p:ext uri="{BB962C8B-B14F-4D97-AF65-F5344CB8AC3E}">
        <p14:creationId xmlns:p14="http://schemas.microsoft.com/office/powerpoint/2010/main" val="1326741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7" y="292000"/>
            <a:ext cx="5915025" cy="572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012160" y="316969"/>
            <a:ext cx="3024336" cy="5632311"/>
          </a:xfrm>
          <a:prstGeom prst="rect">
            <a:avLst/>
          </a:prstGeom>
          <a:noFill/>
        </p:spPr>
        <p:txBody>
          <a:bodyPr wrap="square" rtlCol="0">
            <a:spAutoFit/>
          </a:bodyPr>
          <a:lstStyle/>
          <a:p>
            <a:r>
              <a:rPr lang="ja-JP" altLang="en-US" b="1" dirty="0" smtClean="0"/>
              <a:t>死因のうち、順位が上位のもの。</a:t>
            </a:r>
            <a:endParaRPr lang="en-US" altLang="ja-JP" b="1" dirty="0" smtClean="0"/>
          </a:p>
          <a:p>
            <a:endParaRPr lang="en-US" altLang="ja-JP" b="1" dirty="0"/>
          </a:p>
          <a:p>
            <a:r>
              <a:rPr lang="ja-JP" altLang="en-US" b="1" dirty="0" smtClean="0"/>
              <a:t>パーキンソン病患者では、気管支肺炎が有意に多い。また、尿路感染症も上位に入ってくる。しかし糖尿病は</a:t>
            </a:r>
            <a:r>
              <a:rPr lang="ja-JP" altLang="en-US" b="1" dirty="0"/>
              <a:t>外れる</a:t>
            </a:r>
            <a:r>
              <a:rPr lang="ja-JP" altLang="en-US" b="1" dirty="0" smtClean="0"/>
              <a:t>。</a:t>
            </a:r>
            <a:endParaRPr lang="en-US" altLang="ja-JP" b="1" dirty="0" smtClean="0"/>
          </a:p>
          <a:p>
            <a:endParaRPr lang="en-US" altLang="ja-JP" b="1" dirty="0"/>
          </a:p>
          <a:p>
            <a:r>
              <a:rPr lang="en-US" altLang="ja-JP" b="1" dirty="0" smtClean="0"/>
              <a:t>45</a:t>
            </a:r>
            <a:r>
              <a:rPr lang="ja-JP" altLang="en-US" b="1" dirty="0" smtClean="0"/>
              <a:t>～</a:t>
            </a:r>
            <a:r>
              <a:rPr lang="en-US" altLang="ja-JP" b="1" dirty="0" smtClean="0"/>
              <a:t>64</a:t>
            </a:r>
            <a:r>
              <a:rPr lang="ja-JP" altLang="en-US" b="1" dirty="0" smtClean="0"/>
              <a:t>歳のパーキンソン病患者では、死因の上位に肝硬変は入らない。胃潰瘍は入ってくる。</a:t>
            </a:r>
            <a:endParaRPr lang="en-US" altLang="ja-JP" b="1" dirty="0" smtClean="0"/>
          </a:p>
          <a:p>
            <a:endParaRPr lang="en-US" altLang="ja-JP" b="1" dirty="0"/>
          </a:p>
          <a:p>
            <a:r>
              <a:rPr lang="ja-JP" altLang="en-US" b="1" dirty="0" smtClean="0"/>
              <a:t>パーキンソン病患者が癌に抵抗性</a:t>
            </a:r>
            <a:r>
              <a:rPr lang="ja-JP" altLang="en-US" b="1" dirty="0"/>
              <a:t>だ</a:t>
            </a:r>
            <a:r>
              <a:rPr lang="ja-JP" altLang="en-US" b="1" dirty="0" smtClean="0"/>
              <a:t>という根拠はない </a:t>
            </a:r>
            <a:r>
              <a:rPr lang="en-US" altLang="ja-JP" b="1" dirty="0" smtClean="0"/>
              <a:t>(※</a:t>
            </a:r>
            <a:r>
              <a:rPr lang="ja-JP" altLang="en-US" b="1" dirty="0" smtClean="0"/>
              <a:t>この論文が報告される以前には、パーキンソン病では悪性腫瘍が少ないという論文が散見されていた</a:t>
            </a:r>
            <a:r>
              <a:rPr lang="en-US" altLang="ja-JP" b="1" dirty="0" smtClean="0"/>
              <a:t>)</a:t>
            </a:r>
            <a:r>
              <a:rPr lang="ja-JP" altLang="en-US" b="1" dirty="0" err="1" smtClean="0"/>
              <a:t>。</a:t>
            </a:r>
            <a:endParaRPr lang="en-US" altLang="ja-JP" b="1" dirty="0" smtClean="0"/>
          </a:p>
        </p:txBody>
      </p:sp>
    </p:spTree>
    <p:extLst>
      <p:ext uri="{BB962C8B-B14F-4D97-AF65-F5344CB8AC3E}">
        <p14:creationId xmlns:p14="http://schemas.microsoft.com/office/powerpoint/2010/main" val="1905053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5750"/>
            <a:ext cx="54864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796136" y="692696"/>
            <a:ext cx="2808312" cy="646331"/>
          </a:xfrm>
          <a:prstGeom prst="rect">
            <a:avLst/>
          </a:prstGeom>
          <a:noFill/>
        </p:spPr>
        <p:txBody>
          <a:bodyPr wrap="square" rtlCol="0">
            <a:spAutoFit/>
          </a:bodyPr>
          <a:lstStyle/>
          <a:p>
            <a:r>
              <a:rPr lang="ja-JP" altLang="en-US" b="1" dirty="0" smtClean="0"/>
              <a:t>パーキンソン病患者の癌の</a:t>
            </a:r>
            <a:r>
              <a:rPr lang="ja-JP" altLang="en-US" b="1" smtClean="0"/>
              <a:t>原発巣。</a:t>
            </a:r>
            <a:endParaRPr lang="en-US" altLang="ja-JP" b="1" dirty="0" smtClean="0"/>
          </a:p>
        </p:txBody>
      </p:sp>
    </p:spTree>
    <p:extLst>
      <p:ext uri="{BB962C8B-B14F-4D97-AF65-F5344CB8AC3E}">
        <p14:creationId xmlns:p14="http://schemas.microsoft.com/office/powerpoint/2010/main" val="305957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66504" y="120864"/>
            <a:ext cx="8767730" cy="354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67544" y="3861048"/>
            <a:ext cx="4908716" cy="646331"/>
          </a:xfrm>
          <a:prstGeom prst="rect">
            <a:avLst/>
          </a:prstGeom>
          <a:noFill/>
        </p:spPr>
        <p:txBody>
          <a:bodyPr wrap="none" rtlCol="0">
            <a:spAutoFit/>
          </a:bodyPr>
          <a:lstStyle/>
          <a:p>
            <a:r>
              <a:rPr kumimoji="1" lang="ja-JP" altLang="en-US" b="1" dirty="0" smtClean="0"/>
              <a:t>パーキンソン病は発症年齢にばらつきがあるが、</a:t>
            </a:r>
            <a:endParaRPr kumimoji="1" lang="en-US" altLang="ja-JP" b="1" dirty="0" smtClean="0"/>
          </a:p>
          <a:p>
            <a:r>
              <a:rPr kumimoji="1" lang="en-US" altLang="ja-JP" b="1" dirty="0" smtClean="0"/>
              <a:t>3</a:t>
            </a:r>
            <a:r>
              <a:rPr kumimoji="1" lang="ja-JP" altLang="en-US" b="1" dirty="0" smtClean="0"/>
              <a:t>分の</a:t>
            </a:r>
            <a:r>
              <a:rPr lang="en-US" altLang="ja-JP" b="1" dirty="0"/>
              <a:t> </a:t>
            </a:r>
            <a:r>
              <a:rPr lang="en-US" altLang="ja-JP" b="1" dirty="0" smtClean="0"/>
              <a:t>2</a:t>
            </a:r>
            <a:r>
              <a:rPr lang="ja-JP" altLang="en-US" b="1" dirty="0" smtClean="0"/>
              <a:t>は </a:t>
            </a:r>
            <a:r>
              <a:rPr lang="en-US" altLang="ja-JP" b="1" dirty="0" smtClean="0"/>
              <a:t>50</a:t>
            </a:r>
            <a:r>
              <a:rPr lang="ja-JP" altLang="en-US" b="1" dirty="0" smtClean="0"/>
              <a:t>歳から </a:t>
            </a:r>
            <a:r>
              <a:rPr lang="en-US" altLang="ja-JP" b="1" dirty="0" smtClean="0"/>
              <a:t>69</a:t>
            </a:r>
            <a:r>
              <a:rPr lang="ja-JP" altLang="en-US" b="1" dirty="0" smtClean="0"/>
              <a:t>歳の間に</a:t>
            </a:r>
            <a:r>
              <a:rPr lang="ja-JP" altLang="en-US" b="1" dirty="0"/>
              <a:t>発症</a:t>
            </a:r>
            <a:r>
              <a:rPr lang="ja-JP" altLang="en-US" b="1" dirty="0" smtClean="0"/>
              <a:t>している。</a:t>
            </a:r>
            <a:endParaRPr kumimoji="1" lang="ja-JP" altLang="en-US" b="1" dirty="0"/>
          </a:p>
        </p:txBody>
      </p:sp>
    </p:spTree>
    <p:extLst>
      <p:ext uri="{BB962C8B-B14F-4D97-AF65-F5344CB8AC3E}">
        <p14:creationId xmlns:p14="http://schemas.microsoft.com/office/powerpoint/2010/main" val="270044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251520" y="260648"/>
            <a:ext cx="3736434"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355976" y="1628800"/>
            <a:ext cx="4703532" cy="2862322"/>
          </a:xfrm>
          <a:prstGeom prst="rect">
            <a:avLst/>
          </a:prstGeom>
          <a:noFill/>
        </p:spPr>
        <p:txBody>
          <a:bodyPr wrap="none" rtlCol="0">
            <a:spAutoFit/>
          </a:bodyPr>
          <a:lstStyle/>
          <a:p>
            <a:r>
              <a:rPr kumimoji="1" lang="ja-JP" altLang="en-US" b="1" dirty="0" smtClean="0"/>
              <a:t>初診時の年齢。</a:t>
            </a:r>
            <a:endParaRPr kumimoji="1" lang="en-US" altLang="ja-JP" b="1" dirty="0" smtClean="0"/>
          </a:p>
          <a:p>
            <a:endParaRPr kumimoji="1" lang="en-US" altLang="ja-JP" b="1" dirty="0" smtClean="0"/>
          </a:p>
          <a:p>
            <a:r>
              <a:rPr lang="ja-JP" altLang="en-US" b="1" dirty="0"/>
              <a:t>長期に</a:t>
            </a:r>
            <a:r>
              <a:rPr lang="ja-JP" altLang="en-US" b="1" dirty="0" smtClean="0"/>
              <a:t>渡るスタディー</a:t>
            </a:r>
            <a:r>
              <a:rPr lang="ja-JP" altLang="en-US" b="1" dirty="0"/>
              <a:t>なので</a:t>
            </a:r>
            <a:r>
              <a:rPr lang="ja-JP" altLang="en-US" b="1" dirty="0" smtClean="0"/>
              <a:t>、</a:t>
            </a:r>
            <a:endParaRPr lang="en-US" altLang="ja-JP" b="1" dirty="0" smtClean="0"/>
          </a:p>
          <a:p>
            <a:r>
              <a:rPr kumimoji="1" lang="en-US" altLang="ja-JP" b="1" dirty="0" smtClean="0"/>
              <a:t>5</a:t>
            </a:r>
            <a:r>
              <a:rPr kumimoji="1" lang="ja-JP" altLang="en-US" b="1" dirty="0" smtClean="0"/>
              <a:t>年ごとに年齢構成を分けて提示。</a:t>
            </a:r>
            <a:endParaRPr kumimoji="1" lang="en-US" altLang="ja-JP" b="1" dirty="0" smtClean="0"/>
          </a:p>
          <a:p>
            <a:endParaRPr lang="en-US" altLang="ja-JP" b="1" dirty="0"/>
          </a:p>
          <a:p>
            <a:r>
              <a:rPr lang="ja-JP" altLang="en-US" b="1" dirty="0"/>
              <a:t>初診時</a:t>
            </a:r>
            <a:r>
              <a:rPr lang="ja-JP" altLang="en-US" b="1" dirty="0" smtClean="0"/>
              <a:t>の年齢の推移。</a:t>
            </a:r>
            <a:endParaRPr kumimoji="1" lang="en-US" altLang="ja-JP" b="1" dirty="0" smtClean="0"/>
          </a:p>
          <a:p>
            <a:endParaRPr lang="en-US" altLang="ja-JP" b="1" dirty="0"/>
          </a:p>
          <a:p>
            <a:r>
              <a:rPr kumimoji="1" lang="ja-JP" altLang="en-US" b="1" dirty="0" smtClean="0"/>
              <a:t>若い世代の割合が徐々に減っているのは、</a:t>
            </a:r>
          </a:p>
          <a:p>
            <a:r>
              <a:rPr kumimoji="1" lang="ja-JP" altLang="en-US" b="1" dirty="0" smtClean="0"/>
              <a:t>若い世代では年々発症から受診までの期間が</a:t>
            </a:r>
            <a:endParaRPr kumimoji="1" lang="en-US" altLang="ja-JP" b="1" dirty="0" smtClean="0"/>
          </a:p>
          <a:p>
            <a:r>
              <a:rPr lang="ja-JP" altLang="en-US" b="1" dirty="0"/>
              <a:t>開いていって</a:t>
            </a:r>
            <a:r>
              <a:rPr lang="ja-JP" altLang="en-US" b="1" dirty="0" smtClean="0"/>
              <a:t>いる</a:t>
            </a:r>
            <a:r>
              <a:rPr lang="ja-JP" altLang="en-US" b="1" dirty="0"/>
              <a:t>からかも</a:t>
            </a:r>
            <a:r>
              <a:rPr lang="ja-JP" altLang="en-US" b="1" dirty="0" smtClean="0"/>
              <a:t>しれない </a:t>
            </a:r>
            <a:r>
              <a:rPr lang="en-US" altLang="ja-JP" b="1" dirty="0" smtClean="0"/>
              <a:t>(Fig.2</a:t>
            </a:r>
            <a:r>
              <a:rPr lang="ja-JP" altLang="en-US" b="1" dirty="0" smtClean="0"/>
              <a:t>参照</a:t>
            </a:r>
            <a:r>
              <a:rPr lang="en-US" altLang="ja-JP" b="1" dirty="0" smtClean="0"/>
              <a:t>)</a:t>
            </a:r>
            <a:endParaRPr kumimoji="1" lang="en-US" altLang="ja-JP" b="1" dirty="0" smtClean="0"/>
          </a:p>
        </p:txBody>
      </p:sp>
    </p:spTree>
    <p:extLst>
      <p:ext uri="{BB962C8B-B14F-4D97-AF65-F5344CB8AC3E}">
        <p14:creationId xmlns:p14="http://schemas.microsoft.com/office/powerpoint/2010/main" val="68107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47543" y="153413"/>
            <a:ext cx="7223941" cy="558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95536" y="5879013"/>
            <a:ext cx="5371983" cy="923330"/>
          </a:xfrm>
          <a:prstGeom prst="rect">
            <a:avLst/>
          </a:prstGeom>
          <a:noFill/>
        </p:spPr>
        <p:txBody>
          <a:bodyPr wrap="none" rtlCol="0">
            <a:spAutoFit/>
          </a:bodyPr>
          <a:lstStyle/>
          <a:p>
            <a:r>
              <a:rPr kumimoji="1" lang="en-US" altLang="ja-JP" b="1" dirty="0" smtClean="0"/>
              <a:t>55</a:t>
            </a:r>
            <a:r>
              <a:rPr kumimoji="1" lang="ja-JP" altLang="en-US" b="1" dirty="0" smtClean="0"/>
              <a:t>歳以上では、発症してから受診するまでの期間は、</a:t>
            </a:r>
            <a:endParaRPr kumimoji="1" lang="en-US" altLang="ja-JP" b="1" dirty="0" smtClean="0"/>
          </a:p>
          <a:p>
            <a:r>
              <a:rPr lang="ja-JP" altLang="en-US" b="1" dirty="0" smtClean="0"/>
              <a:t>どの観察期間でもほぼ一定であった。</a:t>
            </a:r>
            <a:endParaRPr lang="en-US" altLang="ja-JP" b="1" dirty="0" smtClean="0"/>
          </a:p>
          <a:p>
            <a:r>
              <a:rPr kumimoji="1" lang="ja-JP" altLang="en-US" b="1" dirty="0" smtClean="0"/>
              <a:t>若年者</a:t>
            </a:r>
            <a:r>
              <a:rPr kumimoji="1" lang="ja-JP" altLang="en-US" b="1" dirty="0"/>
              <a:t>において</a:t>
            </a:r>
            <a:r>
              <a:rPr kumimoji="1" lang="ja-JP" altLang="en-US" b="1" dirty="0" smtClean="0"/>
              <a:t>は、社会経済的な問題が影響か？</a:t>
            </a:r>
            <a:endParaRPr kumimoji="1" lang="ja-JP" altLang="en-US" b="1" dirty="0"/>
          </a:p>
        </p:txBody>
      </p:sp>
    </p:spTree>
    <p:extLst>
      <p:ext uri="{BB962C8B-B14F-4D97-AF65-F5344CB8AC3E}">
        <p14:creationId xmlns:p14="http://schemas.microsoft.com/office/powerpoint/2010/main" val="43431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0" y="260646"/>
            <a:ext cx="3863340" cy="650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067944" y="260646"/>
            <a:ext cx="5076056" cy="6186309"/>
          </a:xfrm>
          <a:prstGeom prst="rect">
            <a:avLst/>
          </a:prstGeom>
          <a:noFill/>
        </p:spPr>
        <p:txBody>
          <a:bodyPr wrap="square" rtlCol="0">
            <a:spAutoFit/>
          </a:bodyPr>
          <a:lstStyle/>
          <a:p>
            <a:r>
              <a:rPr kumimoji="1" lang="ja-JP" altLang="en-US" b="1" dirty="0" smtClean="0"/>
              <a:t>初診時の症状。</a:t>
            </a:r>
            <a:endParaRPr kumimoji="1" lang="en-US" altLang="ja-JP" b="1" dirty="0" smtClean="0"/>
          </a:p>
          <a:p>
            <a:endParaRPr lang="en-US" altLang="ja-JP" b="1" dirty="0"/>
          </a:p>
          <a:p>
            <a:r>
              <a:rPr lang="ja-JP" altLang="en-US" b="1" dirty="0" smtClean="0"/>
              <a:t>パーキンソン病では振戦が多く、約 </a:t>
            </a:r>
            <a:r>
              <a:rPr lang="en-US" altLang="ja-JP" b="1" dirty="0" smtClean="0"/>
              <a:t>70%</a:t>
            </a:r>
            <a:r>
              <a:rPr lang="ja-JP" altLang="en-US" b="1" dirty="0" smtClean="0"/>
              <a:t>を占める。</a:t>
            </a:r>
            <a:endParaRPr lang="en-US" altLang="ja-JP" b="1" dirty="0" smtClean="0"/>
          </a:p>
          <a:p>
            <a:endParaRPr kumimoji="1" lang="en-US" altLang="ja-JP" b="1" dirty="0"/>
          </a:p>
          <a:p>
            <a:r>
              <a:rPr lang="en-US" altLang="ja-JP" b="1" dirty="0" smtClean="0"/>
              <a:t>(※</a:t>
            </a:r>
            <a:r>
              <a:rPr lang="ja-JP" altLang="en-US" b="1" dirty="0" smtClean="0"/>
              <a:t>筋強剛は症状ではなくて診察所見なので</a:t>
            </a:r>
            <a:endParaRPr lang="en-US" altLang="ja-JP" b="1" dirty="0" smtClean="0"/>
          </a:p>
          <a:p>
            <a:r>
              <a:rPr lang="ja-JP" altLang="en-US" b="1" dirty="0"/>
              <a:t>入って</a:t>
            </a:r>
            <a:r>
              <a:rPr lang="ja-JP" altLang="en-US" b="1" dirty="0" smtClean="0"/>
              <a:t>いない</a:t>
            </a:r>
            <a:r>
              <a:rPr lang="en-US" altLang="ja-JP" b="1" dirty="0" smtClean="0"/>
              <a:t>)</a:t>
            </a:r>
          </a:p>
          <a:p>
            <a:endParaRPr kumimoji="1" lang="en-US" altLang="ja-JP" b="1" dirty="0"/>
          </a:p>
          <a:p>
            <a:r>
              <a:rPr lang="en-US" altLang="ja-JP" b="1" dirty="0" smtClean="0"/>
              <a:t>[</a:t>
            </a:r>
            <a:r>
              <a:rPr lang="ja-JP" altLang="en-US" b="1" dirty="0" smtClean="0"/>
              <a:t>論文中に記された診察所見</a:t>
            </a:r>
            <a:r>
              <a:rPr lang="en-US" altLang="ja-JP" b="1" dirty="0" smtClean="0"/>
              <a:t>]</a:t>
            </a:r>
          </a:p>
          <a:p>
            <a:r>
              <a:rPr kumimoji="1" lang="ja-JP" altLang="en-US" b="1" dirty="0" smtClean="0"/>
              <a:t>・振戦と筋強剛が最も多い</a:t>
            </a:r>
            <a:endParaRPr kumimoji="1" lang="en-US" altLang="ja-JP" b="1" dirty="0"/>
          </a:p>
          <a:p>
            <a:r>
              <a:rPr lang="ja-JP" altLang="en-US" b="1" dirty="0" smtClean="0"/>
              <a:t>・</a:t>
            </a:r>
            <a:r>
              <a:rPr lang="en-US" altLang="ja-JP" b="1" dirty="0" smtClean="0"/>
              <a:t>10%</a:t>
            </a:r>
            <a:r>
              <a:rPr lang="ja-JP" altLang="en-US" b="1" dirty="0" smtClean="0"/>
              <a:t>の患者では振戦及び筋強剛は欠く</a:t>
            </a:r>
            <a:endParaRPr lang="en-US" altLang="ja-JP" b="1" dirty="0" smtClean="0"/>
          </a:p>
          <a:p>
            <a:r>
              <a:rPr lang="ja-JP" altLang="en-US" b="1" dirty="0" smtClean="0"/>
              <a:t>・純粋な企図振戦はない</a:t>
            </a:r>
            <a:endParaRPr lang="en-US" altLang="ja-JP" b="1" dirty="0" smtClean="0"/>
          </a:p>
          <a:p>
            <a:r>
              <a:rPr kumimoji="1" lang="ja-JP" altLang="en-US" b="1" dirty="0" smtClean="0"/>
              <a:t>・他にしばしば見られるのが、運動緩慢、仮面様顔貌、歩行障害、姿勢保持障害など。</a:t>
            </a:r>
            <a:endParaRPr kumimoji="1" lang="en-US" altLang="ja-JP" b="1" dirty="0" smtClean="0"/>
          </a:p>
          <a:p>
            <a:r>
              <a:rPr lang="ja-JP" altLang="en-US" b="1" dirty="0" smtClean="0"/>
              <a:t>・姿勢の異常；前屈、体幹の側方への傾き、前腕の屈曲、指の </a:t>
            </a:r>
            <a:r>
              <a:rPr lang="en-US" altLang="ja-JP" b="1" dirty="0" smtClean="0"/>
              <a:t>MP</a:t>
            </a:r>
            <a:r>
              <a:rPr lang="ja-JP" altLang="en-US" b="1" dirty="0" smtClean="0"/>
              <a:t>関節の尺側偏位、</a:t>
            </a:r>
            <a:r>
              <a:rPr lang="en-US" altLang="ja-JP" b="1" dirty="0" smtClean="0"/>
              <a:t>PIP/DIP</a:t>
            </a:r>
            <a:r>
              <a:rPr lang="ja-JP" altLang="en-US" b="1" dirty="0" smtClean="0"/>
              <a:t>関節の</a:t>
            </a:r>
            <a:endParaRPr lang="en-US" altLang="ja-JP" b="1" dirty="0" smtClean="0"/>
          </a:p>
          <a:p>
            <a:r>
              <a:rPr kumimoji="1" lang="ja-JP" altLang="en-US" b="1" dirty="0" smtClean="0"/>
              <a:t>過伸展。</a:t>
            </a:r>
            <a:endParaRPr kumimoji="1" lang="en-US" altLang="ja-JP" b="1" dirty="0" smtClean="0"/>
          </a:p>
          <a:p>
            <a:r>
              <a:rPr lang="ja-JP" altLang="en-US" b="1" dirty="0" smtClean="0"/>
              <a:t>・パーキンソン病患者の </a:t>
            </a:r>
            <a:r>
              <a:rPr lang="en-US" altLang="ja-JP" b="1" dirty="0" smtClean="0"/>
              <a:t>60%</a:t>
            </a:r>
            <a:r>
              <a:rPr lang="ja-JP" altLang="en-US" b="1" dirty="0" smtClean="0"/>
              <a:t>では</a:t>
            </a:r>
            <a:r>
              <a:rPr lang="ja-JP" altLang="en-US" b="1" dirty="0"/>
              <a:t>他</a:t>
            </a:r>
            <a:r>
              <a:rPr lang="ja-JP" altLang="en-US" b="1" dirty="0" smtClean="0"/>
              <a:t>の反射異常を伴わずに手掌</a:t>
            </a:r>
            <a:r>
              <a:rPr lang="ja-JP" altLang="en-US" b="1" dirty="0"/>
              <a:t>頤</a:t>
            </a:r>
            <a:r>
              <a:rPr lang="ja-JP" altLang="en-US" b="1" dirty="0" smtClean="0"/>
              <a:t>反射が出現する。</a:t>
            </a:r>
            <a:endParaRPr lang="en-US" altLang="ja-JP" b="1" dirty="0" smtClean="0"/>
          </a:p>
          <a:p>
            <a:r>
              <a:rPr kumimoji="1" lang="ja-JP" altLang="en-US" b="1" dirty="0" smtClean="0"/>
              <a:t>・</a:t>
            </a:r>
            <a:r>
              <a:rPr kumimoji="1" lang="en-US" altLang="ja-JP" b="1" dirty="0" smtClean="0"/>
              <a:t>14%</a:t>
            </a:r>
            <a:r>
              <a:rPr kumimoji="1" lang="ja-JP" altLang="en-US" b="1" dirty="0" smtClean="0"/>
              <a:t>の患者では軽度から中等度の器質的精神障害が見られ、近時記憶障害や判断力、洞察力の障害が特徴的である。</a:t>
            </a:r>
            <a:endParaRPr kumimoji="1" lang="en-US" altLang="ja-JP" b="1" dirty="0" smtClean="0"/>
          </a:p>
          <a:p>
            <a:r>
              <a:rPr lang="ja-JP" altLang="en-US" b="1" dirty="0" smtClean="0"/>
              <a:t>・</a:t>
            </a:r>
            <a:r>
              <a:rPr lang="en-US" altLang="ja-JP" b="1" dirty="0" smtClean="0"/>
              <a:t>4%</a:t>
            </a:r>
            <a:r>
              <a:rPr lang="ja-JP" altLang="en-US" b="1" dirty="0" smtClean="0"/>
              <a:t>の患者では、中等度から高度の</a:t>
            </a:r>
            <a:r>
              <a:rPr lang="ja-JP" altLang="en-US" b="1" dirty="0" err="1" smtClean="0"/>
              <a:t>うつを</a:t>
            </a:r>
            <a:r>
              <a:rPr lang="ja-JP" altLang="en-US" b="1" dirty="0" smtClean="0"/>
              <a:t>伴う</a:t>
            </a:r>
            <a:endParaRPr lang="en-US" altLang="ja-JP" b="1" dirty="0" smtClean="0"/>
          </a:p>
        </p:txBody>
      </p:sp>
    </p:spTree>
    <p:extLst>
      <p:ext uri="{BB962C8B-B14F-4D97-AF65-F5344CB8AC3E}">
        <p14:creationId xmlns:p14="http://schemas.microsoft.com/office/powerpoint/2010/main" val="212662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Degree of </a:t>
            </a:r>
            <a:r>
              <a:rPr lang="en-US" altLang="ja-JP" dirty="0" smtClean="0"/>
              <a:t>disability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Stage I: Unilateral involvement only, usually with minimal or no functional impairment.</a:t>
            </a:r>
          </a:p>
          <a:p>
            <a:pPr marL="0" indent="0">
              <a:buNone/>
            </a:pPr>
            <a:endParaRPr lang="en-US" altLang="ja-JP" dirty="0" smtClean="0"/>
          </a:p>
          <a:p>
            <a:pPr marL="0" indent="0">
              <a:buNone/>
            </a:pPr>
            <a:endParaRPr lang="en-US" altLang="ja-JP" dirty="0"/>
          </a:p>
          <a:p>
            <a:r>
              <a:rPr kumimoji="1" lang="en-US" altLang="ja-JP" dirty="0" smtClean="0"/>
              <a:t>Stage II: Bilateral or midline involvement, without impairment of balance.</a:t>
            </a:r>
          </a:p>
        </p:txBody>
      </p:sp>
      <p:sp>
        <p:nvSpPr>
          <p:cNvPr id="5" name="テキスト ボックス 4"/>
          <p:cNvSpPr txBox="1"/>
          <p:nvPr/>
        </p:nvSpPr>
        <p:spPr>
          <a:xfrm>
            <a:off x="899592" y="2924944"/>
            <a:ext cx="7064755" cy="369332"/>
          </a:xfrm>
          <a:prstGeom prst="rect">
            <a:avLst/>
          </a:prstGeom>
          <a:noFill/>
        </p:spPr>
        <p:txBody>
          <a:bodyPr wrap="none" rtlCol="0">
            <a:spAutoFit/>
          </a:bodyPr>
          <a:lstStyle/>
          <a:p>
            <a:r>
              <a:rPr kumimoji="1" lang="ja-JP" altLang="en-US" b="1" dirty="0" smtClean="0"/>
              <a:t>片側に限局した障害。通常、</a:t>
            </a:r>
            <a:r>
              <a:rPr lang="ja-JP" altLang="en-US" b="1" dirty="0" smtClean="0"/>
              <a:t>機能</a:t>
            </a:r>
            <a:r>
              <a:rPr lang="ja-JP" altLang="en-US" b="1" dirty="0"/>
              <a:t>障害</a:t>
            </a:r>
            <a:r>
              <a:rPr lang="ja-JP" altLang="en-US" b="1" dirty="0" smtClean="0"/>
              <a:t>はないか、あっても最低限である</a:t>
            </a:r>
            <a:endParaRPr kumimoji="1" lang="ja-JP" altLang="en-US" b="1" dirty="0"/>
          </a:p>
        </p:txBody>
      </p:sp>
      <p:sp>
        <p:nvSpPr>
          <p:cNvPr id="6" name="テキスト ボックス 5"/>
          <p:cNvSpPr txBox="1"/>
          <p:nvPr/>
        </p:nvSpPr>
        <p:spPr>
          <a:xfrm>
            <a:off x="902251" y="5085184"/>
            <a:ext cx="5925020" cy="369332"/>
          </a:xfrm>
          <a:prstGeom prst="rect">
            <a:avLst/>
          </a:prstGeom>
          <a:noFill/>
        </p:spPr>
        <p:txBody>
          <a:bodyPr wrap="none" rtlCol="0">
            <a:spAutoFit/>
          </a:bodyPr>
          <a:lstStyle/>
          <a:p>
            <a:r>
              <a:rPr lang="ja-JP" altLang="en-US" b="1" dirty="0" smtClean="0"/>
              <a:t>両側性、ないし正中を超えた障害。バランスの障害はない。</a:t>
            </a:r>
            <a:endParaRPr kumimoji="1" lang="ja-JP" altLang="en-US" b="1" dirty="0"/>
          </a:p>
        </p:txBody>
      </p:sp>
    </p:spTree>
    <p:extLst>
      <p:ext uri="{BB962C8B-B14F-4D97-AF65-F5344CB8AC3E}">
        <p14:creationId xmlns:p14="http://schemas.microsoft.com/office/powerpoint/2010/main" val="413290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Degree of </a:t>
            </a:r>
            <a:r>
              <a:rPr lang="en-US" altLang="ja-JP" dirty="0" smtClean="0"/>
              <a:t>disability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Stage III: First sign of impaired righting reflexes. This is evident by unsteadiness as the patient turns or is demonstrated when he is pushed from standing equilibrium with the feet together and eye closed. </a:t>
            </a:r>
            <a:endParaRPr kumimoji="1" lang="ja-JP" altLang="en-US" dirty="0"/>
          </a:p>
        </p:txBody>
      </p:sp>
      <p:sp>
        <p:nvSpPr>
          <p:cNvPr id="4" name="テキスト ボックス 3"/>
          <p:cNvSpPr txBox="1"/>
          <p:nvPr/>
        </p:nvSpPr>
        <p:spPr>
          <a:xfrm>
            <a:off x="899592" y="4365104"/>
            <a:ext cx="7263527" cy="646331"/>
          </a:xfrm>
          <a:prstGeom prst="rect">
            <a:avLst/>
          </a:prstGeom>
          <a:noFill/>
        </p:spPr>
        <p:txBody>
          <a:bodyPr wrap="none" rtlCol="0">
            <a:spAutoFit/>
          </a:bodyPr>
          <a:lstStyle/>
          <a:p>
            <a:r>
              <a:rPr kumimoji="1" lang="ja-JP" altLang="en-US" b="1" dirty="0" smtClean="0"/>
              <a:t>姿勢保持障害が出現。歩行転換時の不安定性によって確認されるか、</a:t>
            </a:r>
            <a:endParaRPr kumimoji="1" lang="en-US" altLang="ja-JP" b="1" dirty="0" smtClean="0"/>
          </a:p>
          <a:p>
            <a:r>
              <a:rPr kumimoji="1" lang="ja-JP" altLang="en-US" b="1" dirty="0" smtClean="0"/>
              <a:t>ないしは閉眼で両足を揃えて立って押された時に明らかになる。</a:t>
            </a:r>
            <a:r>
              <a:rPr kumimoji="1" lang="en-US" altLang="ja-JP" b="1" dirty="0" smtClean="0"/>
              <a:t>(</a:t>
            </a:r>
            <a:r>
              <a:rPr kumimoji="1" lang="ja-JP" altLang="en-US" b="1" dirty="0" smtClean="0"/>
              <a:t>続く</a:t>
            </a:r>
            <a:r>
              <a:rPr kumimoji="1" lang="en-US" altLang="ja-JP" b="1" dirty="0" smtClean="0"/>
              <a:t>)</a:t>
            </a:r>
            <a:endParaRPr kumimoji="1" lang="ja-JP" altLang="en-US" b="1" dirty="0"/>
          </a:p>
        </p:txBody>
      </p:sp>
      <p:sp>
        <p:nvSpPr>
          <p:cNvPr id="5" name="テキスト ボックス 4"/>
          <p:cNvSpPr txBox="1"/>
          <p:nvPr/>
        </p:nvSpPr>
        <p:spPr>
          <a:xfrm>
            <a:off x="873175" y="5158933"/>
            <a:ext cx="8270825" cy="646331"/>
          </a:xfrm>
          <a:prstGeom prst="rect">
            <a:avLst/>
          </a:prstGeom>
          <a:noFill/>
        </p:spPr>
        <p:txBody>
          <a:bodyPr wrap="square" rtlCol="0">
            <a:spAutoFit/>
          </a:bodyPr>
          <a:lstStyle/>
          <a:p>
            <a:r>
              <a:rPr kumimoji="1" lang="en-US" altLang="ja-JP" b="1" dirty="0" smtClean="0"/>
              <a:t>※</a:t>
            </a:r>
            <a:r>
              <a:rPr kumimoji="1" lang="ja-JP" altLang="en-US" b="1" dirty="0" smtClean="0"/>
              <a:t>現在では閉眼での検査はあまり行われない。なぜなら閉眼にする意味がないから。</a:t>
            </a:r>
            <a:endParaRPr kumimoji="1" lang="en-US" altLang="ja-JP" b="1" dirty="0" smtClean="0"/>
          </a:p>
          <a:p>
            <a:r>
              <a:rPr lang="ja-JP" altLang="en-US" b="1" dirty="0"/>
              <a:t>　</a:t>
            </a:r>
            <a:r>
              <a:rPr lang="ja-JP" altLang="en-US" b="1" dirty="0" smtClean="0"/>
              <a:t>　姿勢保持障害が証明出来ればよい。</a:t>
            </a:r>
            <a:endParaRPr kumimoji="1" lang="ja-JP" altLang="en-US" b="1" dirty="0"/>
          </a:p>
        </p:txBody>
      </p:sp>
    </p:spTree>
    <p:extLst>
      <p:ext uri="{BB962C8B-B14F-4D97-AF65-F5344CB8AC3E}">
        <p14:creationId xmlns:p14="http://schemas.microsoft.com/office/powerpoint/2010/main" val="100249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Degree of </a:t>
            </a:r>
            <a:r>
              <a:rPr lang="en-US" altLang="ja-JP" dirty="0" smtClean="0"/>
              <a:t>disability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Stage III: Functionally the patient is somewhat restricted in his activities but may have some work potential depending upon the type of employment. Patients are physically capable of leading independent lives, and their disability is mild to moderate.</a:t>
            </a:r>
            <a:endParaRPr kumimoji="1" lang="ja-JP" altLang="en-US" dirty="0"/>
          </a:p>
        </p:txBody>
      </p:sp>
      <p:sp>
        <p:nvSpPr>
          <p:cNvPr id="4" name="テキスト ボックス 3"/>
          <p:cNvSpPr txBox="1"/>
          <p:nvPr/>
        </p:nvSpPr>
        <p:spPr>
          <a:xfrm>
            <a:off x="827584" y="4726885"/>
            <a:ext cx="8136904" cy="646331"/>
          </a:xfrm>
          <a:prstGeom prst="rect">
            <a:avLst/>
          </a:prstGeom>
          <a:noFill/>
        </p:spPr>
        <p:txBody>
          <a:bodyPr wrap="square" rtlCol="0">
            <a:spAutoFit/>
          </a:bodyPr>
          <a:lstStyle/>
          <a:p>
            <a:r>
              <a:rPr kumimoji="1" lang="ja-JP" altLang="en-US" b="1" dirty="0" smtClean="0"/>
              <a:t>患者は機能的に何らかの制限を受けるが、雇用形態によっては労働可能かもしれない。患者は身体的には自立した生活が可能で、障害は軽度から中等度である。</a:t>
            </a:r>
            <a:endParaRPr kumimoji="1" lang="ja-JP" altLang="en-US" b="1" dirty="0"/>
          </a:p>
        </p:txBody>
      </p:sp>
    </p:spTree>
    <p:extLst>
      <p:ext uri="{BB962C8B-B14F-4D97-AF65-F5344CB8AC3E}">
        <p14:creationId xmlns:p14="http://schemas.microsoft.com/office/powerpoint/2010/main" val="1373849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1372</Words>
  <Application>Microsoft Office PowerPoint</Application>
  <PresentationFormat>画面に合わせる (4:3)</PresentationFormat>
  <Paragraphs>99</Paragraphs>
  <Slides>22</Slides>
  <Notes>0</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Parkinsonism: onset, progression and mortality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Degree of disability</vt:lpstr>
      <vt:lpstr>Degree of disability</vt:lpstr>
      <vt:lpstr>Degree of disability</vt:lpstr>
      <vt:lpstr>Degree of disability</vt:lpstr>
      <vt:lpstr>Degree of disability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Parkinsonism: onset, progression and mortality</dc:title>
  <dc:creator>migunosuke</dc:creator>
  <cp:lastModifiedBy>migunosuke</cp:lastModifiedBy>
  <cp:revision>71</cp:revision>
  <dcterms:created xsi:type="dcterms:W3CDTF">2012-12-19T07:22:51Z</dcterms:created>
  <dcterms:modified xsi:type="dcterms:W3CDTF">2012-12-23T02:43:13Z</dcterms:modified>
</cp:coreProperties>
</file>